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6" r:id="rId2"/>
    <p:sldId id="270" r:id="rId3"/>
    <p:sldId id="268" r:id="rId4"/>
    <p:sldId id="257" r:id="rId5"/>
    <p:sldId id="273" r:id="rId6"/>
    <p:sldId id="261" r:id="rId7"/>
    <p:sldId id="272" r:id="rId8"/>
    <p:sldId id="269" r:id="rId9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tte Bæk" initials="AB" lastIdx="1" clrIdx="0">
    <p:extLst>
      <p:ext uri="{19B8F6BF-5375-455C-9EA6-DF929625EA0E}">
        <p15:presenceInfo xmlns:p15="http://schemas.microsoft.com/office/powerpoint/2012/main" userId="S-1-5-21-3959678078-3100976062-2067545247-7528" providerId="AD"/>
      </p:ext>
    </p:extLst>
  </p:cmAuthor>
  <p:cmAuthor id="2" name="Signe Dolberg McKinney" initials="SM" lastIdx="7" clrIdx="1">
    <p:extLst>
      <p:ext uri="{19B8F6BF-5375-455C-9EA6-DF929625EA0E}">
        <p15:presenceInfo xmlns:p15="http://schemas.microsoft.com/office/powerpoint/2012/main" userId="S::dcsigmc@assens.dk::4f194f57-57fd-4042-9a70-7ff268d6fc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CO2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23A1-414B-9465-9ED1698A76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BA-42BB-A3F2-76367A818A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7BA-42BB-A3F2-76367A818A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3A1-414B-9465-9ED1698A76F6}"/>
              </c:ext>
            </c:extLst>
          </c:dPt>
          <c:dLbls>
            <c:delete val="1"/>
          </c:dLbls>
          <c:cat>
            <c:strRef>
              <c:f>'Ark1'!$A$2:$A$5</c:f>
              <c:strCache>
                <c:ptCount val="4"/>
                <c:pt idx="0">
                  <c:v>Energi  17 %</c:v>
                </c:pt>
                <c:pt idx="1">
                  <c:v>Transport 37 %</c:v>
                </c:pt>
                <c:pt idx="2">
                  <c:v>Landbrug og areal 42 %</c:v>
                </c:pt>
                <c:pt idx="3">
                  <c:v>Andet 4 %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71173</c:v>
                </c:pt>
                <c:pt idx="1">
                  <c:v>151266</c:v>
                </c:pt>
                <c:pt idx="2">
                  <c:v>174182</c:v>
                </c:pt>
                <c:pt idx="3">
                  <c:v>15341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A1-414B-9465-9ED1698A76F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8689756171783"/>
          <c:y val="0.12279598918247915"/>
          <c:w val="0.30988464757122747"/>
          <c:h val="0.4731360530444625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0.61165</cdr:x>
      <cdr:y>0.69797</cdr:y>
    </cdr:from>
    <cdr:to>
      <cdr:x>0.99061</cdr:x>
      <cdr:y>1</cdr:y>
    </cdr:to>
    <cdr:sp macro="" textlink="">
      <cdr:nvSpPr>
        <cdr:cNvPr id="3" name="Tekstfelt 2"/>
        <cdr:cNvSpPr txBox="1"/>
      </cdr:nvSpPr>
      <cdr:spPr>
        <a:xfrm xmlns:a="http://schemas.openxmlformats.org/drawingml/2006/main">
          <a:off x="6431844" y="3781778"/>
          <a:ext cx="3984978" cy="16364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a-DK" sz="2400" dirty="0">
              <a:solidFill>
                <a:schemeClr val="accent2"/>
              </a:solidFill>
            </a:rPr>
            <a:t>Vi skal gå fra 410.000 tons i 2022 til ca. 200.000 tons i 2030. </a:t>
          </a:r>
        </a:p>
        <a:p xmlns:a="http://schemas.openxmlformats.org/drawingml/2006/main">
          <a:r>
            <a:rPr lang="da-DK" sz="2400" dirty="0">
              <a:solidFill>
                <a:schemeClr val="accent2"/>
              </a:solidFill>
            </a:rPr>
            <a:t>BAU bringer os på ca. 300.000 t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B438-B4BA-4870-A368-061A39D04ACB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5CAD8-D193-4F39-A488-8F403DF2DE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3574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B8F5B-87DF-4A3E-85DC-CED9E535261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603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43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345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518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352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215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365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088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568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511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445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729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66FE3-0B3B-4202-A683-B149C9EBA34D}" type="datetimeFigureOut">
              <a:rPr lang="da-DK" smtClean="0"/>
              <a:t>02-10-2024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A2D23-AC48-4ED4-AFAB-2F584841AA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75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dsholder til indhold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693" y="-742788"/>
            <a:ext cx="12985595" cy="8659769"/>
          </a:xfrm>
        </p:spPr>
      </p:pic>
      <p:sp>
        <p:nvSpPr>
          <p:cNvPr id="5" name="Tekstfelt 4"/>
          <p:cNvSpPr txBox="1"/>
          <p:nvPr/>
        </p:nvSpPr>
        <p:spPr>
          <a:xfrm>
            <a:off x="-375331" y="401145"/>
            <a:ext cx="134128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2400" dirty="0">
              <a:solidFill>
                <a:schemeClr val="bg1"/>
              </a:solidFill>
            </a:endParaRPr>
          </a:p>
          <a:p>
            <a:pPr algn="ctr"/>
            <a:endParaRPr lang="da-DK" sz="6000" dirty="0">
              <a:solidFill>
                <a:schemeClr val="bg1"/>
              </a:solidFill>
            </a:endParaRPr>
          </a:p>
          <a:p>
            <a:pPr algn="ctr"/>
            <a:r>
              <a:rPr lang="da-DK" sz="60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37" y="4981959"/>
            <a:ext cx="2122317" cy="1716142"/>
          </a:xfrm>
          <a:prstGeom prst="rect">
            <a:avLst/>
          </a:prstGeom>
        </p:spPr>
      </p:pic>
      <p:sp>
        <p:nvSpPr>
          <p:cNvPr id="12" name="Tekstfelt 11"/>
          <p:cNvSpPr txBox="1"/>
          <p:nvPr/>
        </p:nvSpPr>
        <p:spPr>
          <a:xfrm>
            <a:off x="1058333" y="304800"/>
            <a:ext cx="10896600" cy="931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dirty="0"/>
              <a:t>Klimastrategi 2025-2050</a:t>
            </a:r>
          </a:p>
        </p:txBody>
      </p:sp>
      <p:sp>
        <p:nvSpPr>
          <p:cNvPr id="13" name="Tekstfelt 12"/>
          <p:cNvSpPr txBox="1"/>
          <p:nvPr/>
        </p:nvSpPr>
        <p:spPr>
          <a:xfrm>
            <a:off x="4428067" y="1388533"/>
            <a:ext cx="438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>
                <a:solidFill>
                  <a:srgbClr val="00B050"/>
                </a:solidFill>
              </a:rPr>
              <a:t>Sammen om Klimaet</a:t>
            </a:r>
          </a:p>
        </p:txBody>
      </p:sp>
      <p:pic>
        <p:nvPicPr>
          <p:cNvPr id="15" name="Billed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63106" y="5840030"/>
            <a:ext cx="1060796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90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Tidsplan Klimastrategi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71331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</p:txBody>
      </p:sp>
      <p:cxnSp>
        <p:nvCxnSpPr>
          <p:cNvPr id="5" name="Lige forbindelse 4"/>
          <p:cNvCxnSpPr/>
          <p:nvPr/>
        </p:nvCxnSpPr>
        <p:spPr>
          <a:xfrm flipV="1">
            <a:off x="640080" y="4001294"/>
            <a:ext cx="9874134" cy="27171"/>
          </a:xfrm>
          <a:prstGeom prst="line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Rektangel 7"/>
          <p:cNvSpPr/>
          <p:nvPr/>
        </p:nvSpPr>
        <p:spPr>
          <a:xfrm>
            <a:off x="640080" y="2751513"/>
            <a:ext cx="1313411" cy="734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April 24</a:t>
            </a:r>
          </a:p>
          <a:p>
            <a:pPr algn="ctr"/>
            <a:r>
              <a:rPr lang="da-DK" dirty="0"/>
              <a:t>Igangsat MTP</a:t>
            </a:r>
          </a:p>
        </p:txBody>
      </p:sp>
      <p:sp>
        <p:nvSpPr>
          <p:cNvPr id="10" name="Rektangel 9"/>
          <p:cNvSpPr/>
          <p:nvPr/>
        </p:nvSpPr>
        <p:spPr>
          <a:xfrm>
            <a:off x="1953491" y="4397495"/>
            <a:ext cx="1274618" cy="8435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April 24</a:t>
            </a:r>
          </a:p>
          <a:p>
            <a:pPr algn="ctr"/>
            <a:r>
              <a:rPr lang="da-DK" dirty="0"/>
              <a:t>Tema Byråd</a:t>
            </a:r>
          </a:p>
        </p:txBody>
      </p:sp>
      <p:sp>
        <p:nvSpPr>
          <p:cNvPr id="11" name="Rektangel 10"/>
          <p:cNvSpPr/>
          <p:nvPr/>
        </p:nvSpPr>
        <p:spPr>
          <a:xfrm>
            <a:off x="4274820" y="4193943"/>
            <a:ext cx="1288472" cy="1051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Aug. 24 Temaer valgt af byråd</a:t>
            </a:r>
          </a:p>
        </p:txBody>
      </p:sp>
      <p:sp>
        <p:nvSpPr>
          <p:cNvPr id="12" name="Rektangel 11"/>
          <p:cNvSpPr/>
          <p:nvPr/>
        </p:nvSpPr>
        <p:spPr>
          <a:xfrm>
            <a:off x="9234054" y="2903912"/>
            <a:ext cx="1280160" cy="581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Marts  25 Besluttet</a:t>
            </a:r>
          </a:p>
        </p:txBody>
      </p:sp>
      <p:sp>
        <p:nvSpPr>
          <p:cNvPr id="14" name="Rektangel 13"/>
          <p:cNvSpPr/>
          <p:nvPr/>
        </p:nvSpPr>
        <p:spPr>
          <a:xfrm>
            <a:off x="2978727" y="2827711"/>
            <a:ext cx="1280160" cy="581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Juni 24</a:t>
            </a:r>
          </a:p>
          <a:p>
            <a:pPr algn="ctr"/>
            <a:r>
              <a:rPr lang="da-DK" dirty="0" err="1"/>
              <a:t>Kickoff</a:t>
            </a:r>
            <a:endParaRPr lang="da-DK" dirty="0"/>
          </a:p>
        </p:txBody>
      </p:sp>
      <p:sp>
        <p:nvSpPr>
          <p:cNvPr id="15" name="Rektangel 14"/>
          <p:cNvSpPr/>
          <p:nvPr/>
        </p:nvSpPr>
        <p:spPr>
          <a:xfrm>
            <a:off x="5060029" y="2282381"/>
            <a:ext cx="1384063" cy="1203422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Sep.-okt. 24</a:t>
            </a:r>
          </a:p>
          <a:p>
            <a:pPr algn="ctr"/>
            <a:r>
              <a:rPr lang="da-DK" dirty="0"/>
              <a:t>Workshop, møder, tekst</a:t>
            </a:r>
          </a:p>
        </p:txBody>
      </p:sp>
      <p:sp>
        <p:nvSpPr>
          <p:cNvPr id="16" name="Rektangel 15"/>
          <p:cNvSpPr/>
          <p:nvPr/>
        </p:nvSpPr>
        <p:spPr>
          <a:xfrm>
            <a:off x="8575964" y="4189959"/>
            <a:ext cx="1465811" cy="1051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 Jan.-feb. 25</a:t>
            </a:r>
          </a:p>
          <a:p>
            <a:pPr algn="ctr"/>
            <a:r>
              <a:rPr lang="da-DK" dirty="0"/>
              <a:t>Høring og certificering</a:t>
            </a:r>
          </a:p>
        </p:txBody>
      </p:sp>
      <p:sp>
        <p:nvSpPr>
          <p:cNvPr id="17" name="Rektangel 16"/>
          <p:cNvSpPr/>
          <p:nvPr/>
        </p:nvSpPr>
        <p:spPr>
          <a:xfrm>
            <a:off x="6504015" y="4219218"/>
            <a:ext cx="1501833" cy="1025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Nov. 24 </a:t>
            </a:r>
          </a:p>
          <a:p>
            <a:pPr algn="ctr"/>
            <a:r>
              <a:rPr lang="da-DK" dirty="0"/>
              <a:t>Strategisk lederforum, Direktion</a:t>
            </a:r>
          </a:p>
        </p:txBody>
      </p:sp>
      <p:sp>
        <p:nvSpPr>
          <p:cNvPr id="18" name="Rektangel 17"/>
          <p:cNvSpPr/>
          <p:nvPr/>
        </p:nvSpPr>
        <p:spPr>
          <a:xfrm>
            <a:off x="7136476" y="2434739"/>
            <a:ext cx="1439487" cy="1051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Dec. 24</a:t>
            </a:r>
          </a:p>
          <a:p>
            <a:pPr algn="ctr"/>
            <a:r>
              <a:rPr lang="da-DK" dirty="0"/>
              <a:t>Høringsudgave i  Udvalg  og Byråd</a:t>
            </a:r>
          </a:p>
        </p:txBody>
      </p:sp>
      <p:cxnSp>
        <p:nvCxnSpPr>
          <p:cNvPr id="21" name="Lige forbindelse 20"/>
          <p:cNvCxnSpPr>
            <a:stCxn id="8" idx="2"/>
          </p:cNvCxnSpPr>
          <p:nvPr/>
        </p:nvCxnSpPr>
        <p:spPr>
          <a:xfrm flipH="1">
            <a:off x="1296785" y="3485802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/>
          <p:cNvCxnSpPr/>
          <p:nvPr/>
        </p:nvCxnSpPr>
        <p:spPr>
          <a:xfrm flipH="1">
            <a:off x="9932667" y="3472216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forbindelse 23"/>
          <p:cNvCxnSpPr/>
          <p:nvPr/>
        </p:nvCxnSpPr>
        <p:spPr>
          <a:xfrm flipH="1">
            <a:off x="7856219" y="3472217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/>
          <p:nvPr/>
        </p:nvCxnSpPr>
        <p:spPr>
          <a:xfrm flipH="1">
            <a:off x="5756214" y="3446943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/>
          <p:cNvCxnSpPr/>
          <p:nvPr/>
        </p:nvCxnSpPr>
        <p:spPr>
          <a:xfrm flipH="1">
            <a:off x="3618806" y="3446944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/>
          <p:cNvCxnSpPr/>
          <p:nvPr/>
        </p:nvCxnSpPr>
        <p:spPr>
          <a:xfrm>
            <a:off x="9288259" y="3963995"/>
            <a:ext cx="10738" cy="28401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/>
          <p:cNvCxnSpPr/>
          <p:nvPr/>
        </p:nvCxnSpPr>
        <p:spPr>
          <a:xfrm>
            <a:off x="7222549" y="3976017"/>
            <a:ext cx="17663" cy="2205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/>
          <p:cNvCxnSpPr>
            <a:endCxn id="11" idx="0"/>
          </p:cNvCxnSpPr>
          <p:nvPr/>
        </p:nvCxnSpPr>
        <p:spPr>
          <a:xfrm>
            <a:off x="4910398" y="3978670"/>
            <a:ext cx="8658" cy="2152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/>
          <p:cNvCxnSpPr/>
          <p:nvPr/>
        </p:nvCxnSpPr>
        <p:spPr>
          <a:xfrm flipH="1">
            <a:off x="2580581" y="3978671"/>
            <a:ext cx="1" cy="5426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658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-131586"/>
            <a:ext cx="10515600" cy="1325563"/>
          </a:xfrm>
        </p:spPr>
        <p:txBody>
          <a:bodyPr/>
          <a:lstStyle/>
          <a:p>
            <a:r>
              <a:rPr lang="da-DK" dirty="0"/>
              <a:t>Fordeling CO2 i 2022</a:t>
            </a:r>
          </a:p>
        </p:txBody>
      </p:sp>
      <p:graphicFrame>
        <p:nvGraphicFramePr>
          <p:cNvPr id="8" name="Pladsholder til indhold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770172"/>
              </p:ext>
            </p:extLst>
          </p:nvPr>
        </p:nvGraphicFramePr>
        <p:xfrm>
          <a:off x="838200" y="835378"/>
          <a:ext cx="10515600" cy="5418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ktangel 3">
            <a:extLst>
              <a:ext uri="{FF2B5EF4-FFF2-40B4-BE49-F238E27FC236}">
                <a16:creationId xmlns:a16="http://schemas.microsoft.com/office/drawing/2014/main" id="{AC5B5E90-E0B4-D671-3372-23483415084B}"/>
              </a:ext>
            </a:extLst>
          </p:cNvPr>
          <p:cNvSpPr/>
          <p:nvPr/>
        </p:nvSpPr>
        <p:spPr>
          <a:xfrm>
            <a:off x="203550" y="0"/>
            <a:ext cx="499533" cy="6940304"/>
          </a:xfrm>
          <a:prstGeom prst="rect">
            <a:avLst/>
          </a:prstGeom>
          <a:solidFill>
            <a:srgbClr val="6FAC4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58" y="5791652"/>
            <a:ext cx="1066348" cy="106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40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da-DK" dirty="0"/>
              <a:t>Byrådets temaer og principper</a:t>
            </a:r>
            <a:endParaRPr lang="da-DK" sz="2000" dirty="0">
              <a:solidFill>
                <a:schemeClr val="accent1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a-DK" sz="7200" b="1" dirty="0">
                <a:latin typeface="Century Schoolbook" panose="02040604050505020304" pitchFamily="18" charset="0"/>
              </a:rPr>
              <a:t>Vedvarende energi og forsyning: </a:t>
            </a:r>
          </a:p>
          <a:p>
            <a:pPr marL="0" indent="0">
              <a:buNone/>
            </a:pPr>
            <a:r>
              <a:rPr lang="da-DK" sz="7200" dirty="0">
                <a:latin typeface="Century Schoolbook" panose="02040604050505020304" pitchFamily="18" charset="0"/>
              </a:rPr>
              <a:t>Assens Kommuner arbejder hen mod at være selvforsynende med vedvarende energi</a:t>
            </a:r>
          </a:p>
          <a:p>
            <a:pPr marL="0" indent="0">
              <a:buNone/>
            </a:pPr>
            <a:endParaRPr lang="da-DK" sz="72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da-DK" sz="7200" b="1" dirty="0">
                <a:latin typeface="Century Schoolbook" panose="02040604050505020304" pitchFamily="18" charset="0"/>
              </a:rPr>
              <a:t>Grøn mobilitet: </a:t>
            </a:r>
          </a:p>
          <a:p>
            <a:pPr marL="0" indent="0">
              <a:buNone/>
            </a:pPr>
            <a:r>
              <a:rPr lang="da-DK" sz="7200" dirty="0">
                <a:latin typeface="Century Schoolbook" panose="02040604050505020304" pitchFamily="18" charset="0"/>
              </a:rPr>
              <a:t>Assens Kommune understøtter aktivt de nationale tiltag</a:t>
            </a:r>
          </a:p>
          <a:p>
            <a:pPr marL="0" indent="0">
              <a:buNone/>
            </a:pPr>
            <a:endParaRPr lang="da-DK" sz="7200" b="1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da-DK" sz="7200" b="1" dirty="0">
                <a:latin typeface="Century Schoolbook" panose="02040604050505020304" pitchFamily="18" charset="0"/>
              </a:rPr>
              <a:t>Landbrug og arealanvendelse: </a:t>
            </a:r>
          </a:p>
          <a:p>
            <a:pPr marL="0" indent="0">
              <a:buNone/>
            </a:pPr>
            <a:r>
              <a:rPr lang="da-DK" sz="7200" dirty="0">
                <a:latin typeface="Century Schoolbook" panose="02040604050505020304" pitchFamily="18" charset="0"/>
              </a:rPr>
              <a:t>Assens Kommune udvikler Assens Modellen til andre indsatser og samarbejde med </a:t>
            </a:r>
            <a:r>
              <a:rPr lang="da-DK" sz="7200" dirty="0" err="1">
                <a:latin typeface="Century Schoolbook" panose="02040604050505020304" pitchFamily="18" charset="0"/>
              </a:rPr>
              <a:t>land-bruget</a:t>
            </a:r>
            <a:r>
              <a:rPr lang="da-DK" sz="7200" dirty="0">
                <a:latin typeface="Century Schoolbook" panose="02040604050505020304" pitchFamily="18" charset="0"/>
              </a:rPr>
              <a:t>, lodsejere og andre aktører om den grønne omstilling</a:t>
            </a:r>
          </a:p>
          <a:p>
            <a:pPr marL="0" indent="0">
              <a:buNone/>
            </a:pPr>
            <a:r>
              <a:rPr lang="da-DK" sz="7200" dirty="0">
                <a:latin typeface="Century Schoolbook" panose="02040604050505020304" pitchFamily="18" charset="0"/>
              </a:rPr>
              <a:t> </a:t>
            </a:r>
          </a:p>
          <a:p>
            <a:r>
              <a:rPr lang="da-DK" dirty="0"/>
              <a:t> </a:t>
            </a:r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35133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a-DK" sz="4800" b="1" dirty="0">
                <a:latin typeface="Century Schoolbook" panose="02040604050505020304" pitchFamily="18" charset="0"/>
              </a:rPr>
              <a:t>Virksomheders grønne omstilling,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dirty="0">
                <a:latin typeface="Century Schoolbook" panose="02040604050505020304" pitchFamily="18" charset="0"/>
              </a:rPr>
              <a:t> Assens Kommune vil understøtte virksomhedernes omstilling ift. fremtidens krav om grønne produkter og bæredygtige </a:t>
            </a:r>
            <a:r>
              <a:rPr lang="da-DK" sz="4800" dirty="0" err="1">
                <a:latin typeface="Century Schoolbook" panose="02040604050505020304" pitchFamily="18" charset="0"/>
              </a:rPr>
              <a:t>orretningsmodeller</a:t>
            </a:r>
            <a:r>
              <a:rPr lang="da-DK" sz="4800" dirty="0">
                <a:latin typeface="Century Schoolbook" panose="02040604050505020304" pitchFamily="18" charset="0"/>
              </a:rPr>
              <a:t>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b="1" dirty="0">
                <a:latin typeface="Century Schoolbook" panose="02040604050505020304" pitchFamily="18" charset="0"/>
              </a:rPr>
              <a:t>Hverdagens klimavenlige forbrug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dirty="0">
                <a:latin typeface="Century Schoolbook" panose="02040604050505020304" pitchFamily="18" charset="0"/>
              </a:rPr>
              <a:t>Assens Kommune vil inspirere og understøtte borgerne ønsker om mere klimavenlige valg.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b="1" dirty="0">
                <a:latin typeface="Century Schoolbook" panose="02040604050505020304" pitchFamily="18" charset="0"/>
              </a:rPr>
              <a:t>Klimarobusthed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dirty="0">
                <a:latin typeface="Century Schoolbook" panose="02040604050505020304" pitchFamily="18" charset="0"/>
              </a:rPr>
              <a:t>Assens Kommune vil sammen med andre aktør arbejde aktivt på at blive robust og modstandsdygtig overfor klimaforandringer vedr. vand, tørke og vind senest i 2050.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b="1" dirty="0">
                <a:latin typeface="Century Schoolbook" panose="02040604050505020304" pitchFamily="18" charset="0"/>
              </a:rPr>
              <a:t>Assens Kommune som virksomhed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dirty="0">
                <a:latin typeface="Century Schoolbook" panose="02040604050505020304" pitchFamily="18" charset="0"/>
              </a:rPr>
              <a:t>Assens Kommune vil som virksomhed gå foran med CO2 reduktioner og tage ansvar for en grøn omstilling af kommunen som virksomhed.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4800" dirty="0">
                <a:latin typeface="Century Schoolbook" panose="02040604050505020304" pitchFamily="18" charset="0"/>
              </a:rPr>
              <a:t> 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3565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           </a:t>
            </a:r>
          </a:p>
        </p:txBody>
      </p:sp>
      <p:pic>
        <p:nvPicPr>
          <p:cNvPr id="4" name="Pladsholder til indhold 3" descr="Skærmklip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912" y="222293"/>
            <a:ext cx="9892145" cy="5987921"/>
          </a:xfr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AC5B5E90-E0B4-D671-3372-23483415084B}"/>
              </a:ext>
            </a:extLst>
          </p:cNvPr>
          <p:cNvSpPr/>
          <p:nvPr/>
        </p:nvSpPr>
        <p:spPr>
          <a:xfrm>
            <a:off x="338667" y="0"/>
            <a:ext cx="499533" cy="6940304"/>
          </a:xfrm>
          <a:prstGeom prst="rect">
            <a:avLst/>
          </a:prstGeom>
          <a:solidFill>
            <a:srgbClr val="6FAC4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5" y="5791652"/>
            <a:ext cx="1066348" cy="106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9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Bud på proces Landbrug og Arealanvendelse</a:t>
            </a:r>
            <a:br>
              <a:rPr lang="da-DK" sz="3600" dirty="0"/>
            </a:br>
            <a:r>
              <a:rPr lang="da-DK" sz="2200" dirty="0"/>
              <a:t>(Princip: Assens Kommune udvikler Assens Modellen til andre indsatser og samarbejder med landbruget, lodsejere og andre aktører om den grønne omstilling)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Det drejer sig om Udtagningsindsatser, Skov, Biogas, Pyrolyse , </a:t>
            </a:r>
            <a:r>
              <a:rPr lang="da-DK" dirty="0" err="1"/>
              <a:t>biokul</a:t>
            </a:r>
            <a:r>
              <a:rPr lang="da-DK" dirty="0"/>
              <a:t>, grønne regnskaber, landbrugsdrift, landskab, ………</a:t>
            </a:r>
          </a:p>
          <a:p>
            <a:endParaRPr lang="da-DK" dirty="0"/>
          </a:p>
          <a:p>
            <a:r>
              <a:rPr lang="da-DK" dirty="0"/>
              <a:t>Workshop Natur 24. sept. </a:t>
            </a:r>
          </a:p>
          <a:p>
            <a:r>
              <a:rPr lang="da-DK" dirty="0"/>
              <a:t>Grønt Råd 1. okt. </a:t>
            </a:r>
          </a:p>
          <a:p>
            <a:endParaRPr lang="da-DK" dirty="0"/>
          </a:p>
          <a:p>
            <a:r>
              <a:rPr lang="da-DK" dirty="0"/>
              <a:t>Andet?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DC0901-31E0-E46B-6F2B-B0ACC3069BC0}"/>
              </a:ext>
            </a:extLst>
          </p:cNvPr>
          <p:cNvSpPr txBox="1"/>
          <p:nvPr/>
        </p:nvSpPr>
        <p:spPr>
          <a:xfrm>
            <a:off x="8617527" y="2483644"/>
            <a:ext cx="2921000" cy="369331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LANDBRUG TAL</a:t>
            </a:r>
          </a:p>
          <a:p>
            <a:r>
              <a:rPr lang="da-DK" b="1" dirty="0"/>
              <a:t>CO</a:t>
            </a:r>
            <a:r>
              <a:rPr lang="da-DK" b="1" baseline="-25000" dirty="0"/>
              <a:t>2</a:t>
            </a:r>
            <a:r>
              <a:rPr lang="da-DK" b="1" dirty="0"/>
              <a:t> udledning nu</a:t>
            </a:r>
            <a:r>
              <a:rPr lang="da-DK" dirty="0"/>
              <a:t> (2022)</a:t>
            </a:r>
          </a:p>
          <a:p>
            <a:r>
              <a:rPr lang="da-DK" dirty="0"/>
              <a:t>175.000 tons CO2</a:t>
            </a:r>
          </a:p>
          <a:p>
            <a:endParaRPr lang="da-DK" dirty="0"/>
          </a:p>
          <a:p>
            <a:r>
              <a:rPr lang="da-DK" b="1" dirty="0"/>
              <a:t>Udledning BAU 2030</a:t>
            </a:r>
          </a:p>
          <a:p>
            <a:r>
              <a:rPr lang="da-DK" dirty="0"/>
              <a:t>150.000 tons CO2</a:t>
            </a:r>
          </a:p>
          <a:p>
            <a:endParaRPr lang="da-DK" dirty="0"/>
          </a:p>
          <a:p>
            <a:r>
              <a:rPr lang="da-DK" b="1" dirty="0"/>
              <a:t>Mål 2030</a:t>
            </a:r>
          </a:p>
          <a:p>
            <a:r>
              <a:rPr lang="da-DK" dirty="0"/>
              <a:t>80-90.000 tons CO2</a:t>
            </a:r>
          </a:p>
          <a:p>
            <a:endParaRPr lang="da-DK" dirty="0"/>
          </a:p>
          <a:p>
            <a:r>
              <a:rPr lang="da-DK" b="1" dirty="0"/>
              <a:t>Vi skal finde indsatser udover BAU der reducerer: </a:t>
            </a:r>
            <a:br>
              <a:rPr lang="da-DK" dirty="0"/>
            </a:br>
            <a:r>
              <a:rPr lang="da-DK" dirty="0"/>
              <a:t>mindst 60.000 tons CO2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C5B5E90-E0B4-D671-3372-23483415084B}"/>
              </a:ext>
            </a:extLst>
          </p:cNvPr>
          <p:cNvSpPr/>
          <p:nvPr/>
        </p:nvSpPr>
        <p:spPr>
          <a:xfrm>
            <a:off x="338667" y="0"/>
            <a:ext cx="499533" cy="6940304"/>
          </a:xfrm>
          <a:prstGeom prst="rect">
            <a:avLst/>
          </a:prstGeom>
          <a:solidFill>
            <a:srgbClr val="6FAC4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0" y="5791652"/>
            <a:ext cx="1066348" cy="106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303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da-DK" sz="2700" b="1" dirty="0">
                <a:solidFill>
                  <a:srgbClr val="00B050"/>
                </a:solidFill>
                <a:latin typeface="Century Schoolbook" panose="02040604050505020304" pitchFamily="18" charset="0"/>
              </a:rPr>
              <a:t>Landbrug og arealanvendelse – </a:t>
            </a:r>
            <a:r>
              <a:rPr lang="da-DK" sz="2700" b="1" dirty="0" err="1">
                <a:solidFill>
                  <a:srgbClr val="00B050"/>
                </a:solidFill>
                <a:latin typeface="Century Schoolbook" panose="02040604050505020304" pitchFamily="18" charset="0"/>
              </a:rPr>
              <a:t>embedsmændendes</a:t>
            </a:r>
            <a:r>
              <a:rPr lang="da-DK" sz="2700" b="1" dirty="0">
                <a:solidFill>
                  <a:srgbClr val="00B050"/>
                </a:solidFill>
                <a:latin typeface="Century Schoolbook" panose="02040604050505020304" pitchFamily="18" charset="0"/>
              </a:rPr>
              <a:t> bud </a:t>
            </a:r>
            <a:r>
              <a:rPr lang="da-DK" sz="2700" b="1">
                <a:solidFill>
                  <a:srgbClr val="00B050"/>
                </a:solidFill>
                <a:latin typeface="Century Schoolbook" panose="02040604050505020304" pitchFamily="18" charset="0"/>
              </a:rPr>
              <a:t>på sigtelinjer: </a:t>
            </a:r>
            <a:br>
              <a:rPr lang="da-DK" sz="2700" b="1" dirty="0">
                <a:solidFill>
                  <a:srgbClr val="00B050"/>
                </a:solidFill>
                <a:latin typeface="Century Schoolbook" panose="02040604050505020304" pitchFamily="18" charset="0"/>
              </a:rPr>
            </a:br>
            <a:r>
              <a:rPr lang="da-DK" sz="2000" dirty="0">
                <a:latin typeface="Century Schoolbook" panose="02040604050505020304" pitchFamily="18" charset="0"/>
              </a:rPr>
              <a:t>Assens Kommune udvikler ”Assens modellen” til andre indsatser og samarbejder med landbruget, lodsejere og andre aktører om den grønne omstilling</a:t>
            </a:r>
            <a:endParaRPr lang="da-DK" sz="2000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1405014" y="1825625"/>
            <a:ext cx="994878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Vi sikrer med Assens modellen vores del af udtagningsindsatsen (skov, lavbund, vådområde, græs…..)</a:t>
            </a:r>
          </a:p>
          <a:p>
            <a:pPr marL="0" indent="0">
              <a:buNone/>
            </a:pPr>
            <a:r>
              <a:rPr lang="da-DK" dirty="0"/>
              <a:t>Assens Kommune understøtter ( med dialog, planlægning, myndighedsbehandling etc.)  teknologiske løsninger, som reducerer landbrugets udledninger  (Biogas, CO2 fangst, Pyrolyse, bioraffinering…..) </a:t>
            </a:r>
          </a:p>
          <a:p>
            <a:pPr marL="0" indent="0">
              <a:buNone/>
            </a:pPr>
            <a:r>
              <a:rPr lang="da-DK" dirty="0"/>
              <a:t>Assens Kommune vil samarbejde med landbruget om udviklingen henimod et moderne landbrugserhverv – som ”driver” et landskab med fødevareproduktion, natur, skov, energiproduktion etc.</a:t>
            </a:r>
          </a:p>
          <a:p>
            <a:pPr marL="0" indent="0">
              <a:buNone/>
            </a:pPr>
            <a:r>
              <a:rPr lang="da-DK" dirty="0"/>
              <a:t>Assens Kommune vil understøtte at der laves grønne regnskaber/CO2 regnskaber for landbrugsbedrifter 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C5B5E90-E0B4-D671-3372-23483415084B}"/>
              </a:ext>
            </a:extLst>
          </p:cNvPr>
          <p:cNvSpPr/>
          <p:nvPr/>
        </p:nvSpPr>
        <p:spPr>
          <a:xfrm>
            <a:off x="338667" y="0"/>
            <a:ext cx="499533" cy="6940304"/>
          </a:xfrm>
          <a:prstGeom prst="rect">
            <a:avLst/>
          </a:prstGeom>
          <a:solidFill>
            <a:srgbClr val="6FAC4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5" y="5791652"/>
            <a:ext cx="1066348" cy="1066348"/>
          </a:xfrm>
          <a:prstGeom prst="rect">
            <a:avLst/>
          </a:prstGeom>
        </p:spPr>
      </p:pic>
      <p:pic>
        <p:nvPicPr>
          <p:cNvPr id="9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53" y="1690688"/>
            <a:ext cx="586999" cy="586999"/>
          </a:xfrm>
          <a:prstGeom prst="rect">
            <a:avLst/>
          </a:prstGeom>
        </p:spPr>
      </p:pic>
      <p:pic>
        <p:nvPicPr>
          <p:cNvPr id="10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784447"/>
            <a:ext cx="571061" cy="571061"/>
          </a:xfrm>
          <a:prstGeom prst="rect">
            <a:avLst/>
          </a:prstGeom>
        </p:spPr>
      </p:pic>
      <p:pic>
        <p:nvPicPr>
          <p:cNvPr id="12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794069"/>
            <a:ext cx="589174" cy="589174"/>
          </a:xfrm>
          <a:prstGeom prst="rect">
            <a:avLst/>
          </a:prstGeom>
        </p:spPr>
      </p:pic>
      <p:pic>
        <p:nvPicPr>
          <p:cNvPr id="13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5166477"/>
            <a:ext cx="589174" cy="58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981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800" b="1" dirty="0"/>
              <a:t>Opsummering </a:t>
            </a:r>
            <a:br>
              <a:rPr lang="da-DK" sz="4000" b="1" dirty="0"/>
            </a:br>
            <a:endParaRPr lang="da-DK" sz="4000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7089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da-DK" sz="3600" dirty="0"/>
              <a:t> Vi skal have strategien færdig 1. nov. </a:t>
            </a:r>
          </a:p>
          <a:p>
            <a:pPr marL="457200" lvl="1" indent="0">
              <a:buNone/>
            </a:pPr>
            <a:endParaRPr lang="da-DK" sz="3600" b="1" dirty="0"/>
          </a:p>
          <a:p>
            <a:pPr marL="457200" lvl="1" indent="0">
              <a:buNone/>
            </a:pPr>
            <a:r>
              <a:rPr lang="da-DK" sz="3600" dirty="0"/>
              <a:t> Connie skriver</a:t>
            </a:r>
          </a:p>
          <a:p>
            <a:pPr marL="457200" lvl="1" indent="0">
              <a:buNone/>
            </a:pPr>
            <a:endParaRPr lang="da-DK" sz="3600" dirty="0"/>
          </a:p>
          <a:p>
            <a:pPr marL="457200" lvl="1" indent="0">
              <a:buNone/>
            </a:pPr>
            <a:r>
              <a:rPr lang="da-DK" sz="3600" dirty="0"/>
              <a:t>Grønt Råds input til både retningen og bud på  konkrete forslag til indsatser</a:t>
            </a:r>
          </a:p>
          <a:p>
            <a:pPr marL="457200" lvl="1" indent="0">
              <a:buNone/>
            </a:pPr>
            <a:endParaRPr lang="da-DK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C5B5E90-E0B4-D671-3372-23483415084B}"/>
              </a:ext>
            </a:extLst>
          </p:cNvPr>
          <p:cNvSpPr/>
          <p:nvPr/>
        </p:nvSpPr>
        <p:spPr>
          <a:xfrm>
            <a:off x="298874" y="0"/>
            <a:ext cx="499533" cy="6940304"/>
          </a:xfrm>
          <a:prstGeom prst="rect">
            <a:avLst/>
          </a:prstGeom>
          <a:solidFill>
            <a:srgbClr val="6FAC4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8726"/>
            <a:ext cx="1066348" cy="1066348"/>
          </a:xfrm>
          <a:prstGeom prst="rect">
            <a:avLst/>
          </a:prstGeom>
        </p:spPr>
      </p:pic>
      <p:pic>
        <p:nvPicPr>
          <p:cNvPr id="8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9" y="1690688"/>
            <a:ext cx="685574" cy="685574"/>
          </a:xfrm>
          <a:prstGeom prst="rect">
            <a:avLst/>
          </a:prstGeom>
        </p:spPr>
      </p:pic>
      <p:pic>
        <p:nvPicPr>
          <p:cNvPr id="9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9" y="2818044"/>
            <a:ext cx="685574" cy="685574"/>
          </a:xfrm>
          <a:prstGeom prst="rect">
            <a:avLst/>
          </a:prstGeom>
        </p:spPr>
      </p:pic>
      <p:pic>
        <p:nvPicPr>
          <p:cNvPr id="10" name="Pladsholder til indhold 5">
            <a:extLst>
              <a:ext uri="{FF2B5EF4-FFF2-40B4-BE49-F238E27FC236}">
                <a16:creationId xmlns:a16="http://schemas.microsoft.com/office/drawing/2014/main" id="{34E945DC-21A9-02F0-3E13-3C0069F63F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61" y="4050859"/>
            <a:ext cx="685574" cy="60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986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499</Words>
  <Application>Microsoft Office PowerPoint</Application>
  <PresentationFormat>Widescreen</PresentationFormat>
  <Paragraphs>76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Schoolbook</vt:lpstr>
      <vt:lpstr>Office-tema</vt:lpstr>
      <vt:lpstr>PowerPoint-præsentation</vt:lpstr>
      <vt:lpstr>Tidsplan Klimastrategi</vt:lpstr>
      <vt:lpstr>Fordeling CO2 i 2022</vt:lpstr>
      <vt:lpstr>Byrådets temaer og principper</vt:lpstr>
      <vt:lpstr>            </vt:lpstr>
      <vt:lpstr>Bud på proces Landbrug og Arealanvendelse (Princip: Assens Kommune udvikler Assens Modellen til andre indsatser og samarbejder med landbruget, lodsejere og andre aktører om den grønne omstilling)</vt:lpstr>
      <vt:lpstr>Landbrug og arealanvendelse – embedsmændendes bud på sigtelinjer:  Assens Kommune udvikler ”Assens modellen” til andre indsatser og samarbejder med landbruget, lodsejere og andre aktører om den grønne omstilling</vt:lpstr>
      <vt:lpstr>Opsummering  </vt:lpstr>
    </vt:vector>
  </TitlesOfParts>
  <Company>Assens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Annette Bæk</dc:creator>
  <cp:lastModifiedBy>Kim Walsted Knudsen</cp:lastModifiedBy>
  <cp:revision>37</cp:revision>
  <cp:lastPrinted>2024-09-23T14:24:46Z</cp:lastPrinted>
  <dcterms:created xsi:type="dcterms:W3CDTF">2024-09-04T07:22:14Z</dcterms:created>
  <dcterms:modified xsi:type="dcterms:W3CDTF">2024-10-02T08:37:34Z</dcterms:modified>
</cp:coreProperties>
</file>